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77" r:id="rId4"/>
    <p:sldId id="276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93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4" r:id="rId21"/>
    <p:sldId id="295" r:id="rId22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A50C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/>
  </p:normalViewPr>
  <p:slideViewPr>
    <p:cSldViewPr>
      <p:cViewPr>
        <p:scale>
          <a:sx n="79" d="100"/>
          <a:sy n="79" d="100"/>
        </p:scale>
        <p:origin x="246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44231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102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102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102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102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102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3747B85-DB29-4511-B8AA-E071DFEE0E7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1102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69E0E9-4214-4264-AED7-51BAA27D3EAA}" type="slidenum">
              <a:rPr lang="en-US"/>
              <a:pPr/>
              <a:t>1</a:t>
            </a:fld>
            <a:endParaRPr lang="en-US"/>
          </a:p>
        </p:txBody>
      </p:sp>
      <p:sp>
        <p:nvSpPr>
          <p:cNvPr id="311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1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90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A85070-77D1-4A6C-BEEE-9CA8A99E1BA6}" type="slidenum">
              <a:rPr lang="en-US"/>
              <a:pPr/>
              <a:t>10</a:t>
            </a:fld>
            <a:endParaRPr lang="en-U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727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A85070-77D1-4A6C-BEEE-9CA8A99E1BA6}" type="slidenum">
              <a:rPr lang="en-US"/>
              <a:pPr/>
              <a:t>11</a:t>
            </a:fld>
            <a:endParaRPr lang="en-U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0261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A85070-77D1-4A6C-BEEE-9CA8A99E1BA6}" type="slidenum">
              <a:rPr lang="en-US"/>
              <a:pPr/>
              <a:t>12</a:t>
            </a:fld>
            <a:endParaRPr lang="en-U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184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A85070-77D1-4A6C-BEEE-9CA8A99E1BA6}" type="slidenum">
              <a:rPr lang="en-US"/>
              <a:pPr/>
              <a:t>13</a:t>
            </a:fld>
            <a:endParaRPr lang="en-U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079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A85070-77D1-4A6C-BEEE-9CA8A99E1BA6}" type="slidenum">
              <a:rPr lang="en-US"/>
              <a:pPr/>
              <a:t>14</a:t>
            </a:fld>
            <a:endParaRPr lang="en-U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750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A85070-77D1-4A6C-BEEE-9CA8A99E1BA6}" type="slidenum">
              <a:rPr lang="en-US"/>
              <a:pPr/>
              <a:t>15</a:t>
            </a:fld>
            <a:endParaRPr lang="en-U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609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A85070-77D1-4A6C-BEEE-9CA8A99E1BA6}" type="slidenum">
              <a:rPr lang="en-US"/>
              <a:pPr/>
              <a:t>16</a:t>
            </a:fld>
            <a:endParaRPr lang="en-U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6122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A85070-77D1-4A6C-BEEE-9CA8A99E1BA6}" type="slidenum">
              <a:rPr lang="en-US"/>
              <a:pPr/>
              <a:t>17</a:t>
            </a:fld>
            <a:endParaRPr lang="en-U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928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A85070-77D1-4A6C-BEEE-9CA8A99E1BA6}" type="slidenum">
              <a:rPr lang="en-US"/>
              <a:pPr/>
              <a:t>18</a:t>
            </a:fld>
            <a:endParaRPr lang="en-U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956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A85070-77D1-4A6C-BEEE-9CA8A99E1BA6}" type="slidenum">
              <a:rPr lang="en-US"/>
              <a:pPr/>
              <a:t>19</a:t>
            </a:fld>
            <a:endParaRPr lang="en-U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899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A85070-77D1-4A6C-BEEE-9CA8A99E1BA6}" type="slidenum">
              <a:rPr lang="en-US"/>
              <a:pPr/>
              <a:t>2</a:t>
            </a:fld>
            <a:endParaRPr lang="en-U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634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A85070-77D1-4A6C-BEEE-9CA8A99E1BA6}" type="slidenum">
              <a:rPr lang="en-US"/>
              <a:pPr/>
              <a:t>20</a:t>
            </a:fld>
            <a:endParaRPr lang="en-U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1337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A85070-77D1-4A6C-BEEE-9CA8A99E1BA6}" type="slidenum">
              <a:rPr lang="en-US"/>
              <a:pPr/>
              <a:t>21</a:t>
            </a:fld>
            <a:endParaRPr lang="en-U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457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A85070-77D1-4A6C-BEEE-9CA8A99E1BA6}" type="slidenum">
              <a:rPr lang="en-US"/>
              <a:pPr/>
              <a:t>3</a:t>
            </a:fld>
            <a:endParaRPr lang="en-U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16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A85070-77D1-4A6C-BEEE-9CA8A99E1BA6}" type="slidenum">
              <a:rPr lang="en-US"/>
              <a:pPr/>
              <a:t>4</a:t>
            </a:fld>
            <a:endParaRPr lang="en-U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261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A85070-77D1-4A6C-BEEE-9CA8A99E1BA6}" type="slidenum">
              <a:rPr lang="en-US"/>
              <a:pPr/>
              <a:t>5</a:t>
            </a:fld>
            <a:endParaRPr lang="en-U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350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A85070-77D1-4A6C-BEEE-9CA8A99E1BA6}" type="slidenum">
              <a:rPr lang="en-US"/>
              <a:pPr/>
              <a:t>6</a:t>
            </a:fld>
            <a:endParaRPr lang="en-U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00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A85070-77D1-4A6C-BEEE-9CA8A99E1BA6}" type="slidenum">
              <a:rPr lang="en-US"/>
              <a:pPr/>
              <a:t>7</a:t>
            </a:fld>
            <a:endParaRPr lang="en-U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60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A85070-77D1-4A6C-BEEE-9CA8A99E1BA6}" type="slidenum">
              <a:rPr lang="en-US"/>
              <a:pPr/>
              <a:t>8</a:t>
            </a:fld>
            <a:endParaRPr lang="en-U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401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A85070-77D1-4A6C-BEEE-9CA8A99E1BA6}" type="slidenum">
              <a:rPr lang="en-US"/>
              <a:pPr/>
              <a:t>9</a:t>
            </a:fld>
            <a:endParaRPr lang="en-U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86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835150" y="333375"/>
            <a:ext cx="6048375" cy="863600"/>
          </a:xfrm>
        </p:spPr>
        <p:txBody>
          <a:bodyPr/>
          <a:lstStyle>
            <a:lvl1pPr algn="ctr">
              <a:defRPr sz="2800" b="1"/>
            </a:lvl1pPr>
          </a:lstStyle>
          <a:p>
            <a:r>
              <a:rPr lang="zh-CN" altLang="en-US" smtClean="0"/>
              <a:t>单击此处编辑母版标题样式</a:t>
            </a:r>
            <a:endParaRPr lang="ru-RU" altLang="zh-CN"/>
          </a:p>
        </p:txBody>
      </p:sp>
      <p:sp>
        <p:nvSpPr>
          <p:cNvPr id="27341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835150" y="1125538"/>
            <a:ext cx="6048375" cy="576262"/>
          </a:xfrm>
        </p:spPr>
        <p:txBody>
          <a:bodyPr/>
          <a:lstStyle>
            <a:lvl1pPr marL="0" indent="0" algn="ctr">
              <a:buFontTx/>
              <a:buNone/>
              <a:defRPr sz="2400" b="1">
                <a:solidFill>
                  <a:srgbClr val="080808"/>
                </a:solidFill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ru-RU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59563" y="188913"/>
            <a:ext cx="1871662" cy="6408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042988" y="188913"/>
            <a:ext cx="5464175" cy="64087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1042988" y="188913"/>
            <a:ext cx="7488237" cy="64087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42988" y="765175"/>
            <a:ext cx="3667125" cy="5832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62513" y="765175"/>
            <a:ext cx="3668712" cy="5832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42988" y="188913"/>
            <a:ext cx="5256212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ru-RU" altLang="zh-CN" smtClean="0"/>
          </a:p>
        </p:txBody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42988" y="765175"/>
            <a:ext cx="7488237" cy="583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ru-RU" altLang="zh-CN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80808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80808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80808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80808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80808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80808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80808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80808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80808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 b="1">
          <a:solidFill>
            <a:schemeClr val="bg2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bg2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2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2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2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86248" y="2857496"/>
            <a:ext cx="4214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企业标准网站</a:t>
            </a:r>
            <a:endParaRPr lang="zh-CN" altLang="en-US" sz="3600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86248" y="3571876"/>
            <a:ext cx="4714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打造建站行业标准  企业网站建设首选</a:t>
            </a:r>
            <a:endParaRPr lang="zh-CN" altLang="en-US" sz="2000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QQ截图2012103113584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357298"/>
            <a:ext cx="9144000" cy="3643338"/>
          </a:xfrm>
          <a:prstGeom prst="rect">
            <a:avLst/>
          </a:prstGeom>
        </p:spPr>
      </p:pic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549275"/>
            <a:ext cx="5110162" cy="719138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我们承诺</a:t>
            </a:r>
            <a:endParaRPr lang="uk-UA" b="1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6" y="2786058"/>
            <a:ext cx="4929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</a:t>
            </a:r>
          </a:p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  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71736" y="3071810"/>
            <a:ext cx="392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基于最先进的云计算模式</a:t>
            </a:r>
            <a:endParaRPr lang="en-US" altLang="zh-CN" dirty="0" smtClean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保障网站运行稳定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28860" y="2357430"/>
            <a:ext cx="4214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高速稳定安全可靠</a:t>
            </a:r>
            <a:endParaRPr lang="zh-CN" altLang="en-US" sz="3600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549275"/>
            <a:ext cx="5110162" cy="719138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三种建站方案适合不同企业</a:t>
            </a:r>
            <a:endParaRPr lang="uk-UA" b="1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6" y="2786058"/>
            <a:ext cx="4929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</a:t>
            </a:r>
          </a:p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  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571472" y="1500174"/>
          <a:ext cx="8072494" cy="433006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{1E171933-4619-4E11-9A3F-F7608DF75F80}</a:tableStyleId>
              </a:tblPr>
              <a:tblGrid>
                <a:gridCol w="2690328"/>
                <a:gridCol w="2691083"/>
                <a:gridCol w="2691083"/>
              </a:tblGrid>
              <a:tr h="4286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0070C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企业标准型</a:t>
                      </a:r>
                      <a:endParaRPr lang="zh-CN" sz="1600" b="1" kern="100" dirty="0">
                        <a:solidFill>
                          <a:srgbClr val="0070C0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1633" marR="6163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0070C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企业高级型</a:t>
                      </a:r>
                      <a:endParaRPr lang="zh-CN" sz="1600" b="1" kern="100" dirty="0">
                        <a:solidFill>
                          <a:srgbClr val="0070C0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1633" marR="6163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0070C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企业尊贵型</a:t>
                      </a:r>
                      <a:endParaRPr lang="zh-CN" sz="1600" b="1" kern="100" dirty="0">
                        <a:solidFill>
                          <a:srgbClr val="0070C0"/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1633" marR="6163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3382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适合初创型企业，网站以产品展示及信息发布为主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· 提供一个首页风格个性化设计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·</a:t>
                      </a:r>
                      <a:r>
                        <a:rPr lang="en-US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 10</a:t>
                      </a: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个栏目页制作（延续主页风格）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·</a:t>
                      </a:r>
                      <a:r>
                        <a:rPr lang="en-US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 10</a:t>
                      </a: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篇文章信息添加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·</a:t>
                      </a:r>
                      <a:r>
                        <a:rPr lang="en-US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 10</a:t>
                      </a: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个商品信息添加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· 网站</a:t>
                      </a:r>
                      <a:r>
                        <a:rPr lang="en-US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BANNER</a:t>
                      </a: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多图效果展示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· 系统预置功能及操作模块多达</a:t>
                      </a:r>
                      <a:r>
                        <a:rPr lang="en-US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300</a:t>
                      </a: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种</a:t>
                      </a:r>
                      <a:endParaRPr lang="zh-CN" sz="1600" kern="100" dirty="0">
                        <a:solidFill>
                          <a:schemeClr val="tx1">
                            <a:lumMod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1633" marR="6163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适合成长型企业，网站以产品展示及信息发布为主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· 提供一个首页风格个性化设计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·</a:t>
                      </a:r>
                      <a:r>
                        <a:rPr lang="en-US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 20</a:t>
                      </a: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个栏目页制作（延续主页风格）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·</a:t>
                      </a:r>
                      <a:r>
                        <a:rPr lang="en-US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 20</a:t>
                      </a: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篇文章信息添加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·</a:t>
                      </a:r>
                      <a:r>
                        <a:rPr lang="en-US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 20</a:t>
                      </a: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个商品信息添加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· 网站</a:t>
                      </a:r>
                      <a:r>
                        <a:rPr lang="en-US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BANNER</a:t>
                      </a: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多图效果展示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· 系统预置功能及操作模块多达</a:t>
                      </a:r>
                      <a:r>
                        <a:rPr lang="en-US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300</a:t>
                      </a: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种</a:t>
                      </a:r>
                      <a:endParaRPr lang="zh-CN" sz="1600" kern="100" dirty="0">
                        <a:solidFill>
                          <a:schemeClr val="tx1">
                            <a:lumMod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1633" marR="6163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适合中等或较大规模企业，外贸型企业，对网站的设计和功能要求很高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· 提供一个首页风格个性化设计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·</a:t>
                      </a:r>
                      <a:r>
                        <a:rPr lang="en-US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 30</a:t>
                      </a: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个栏目页制作（延续主页风格）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·</a:t>
                      </a:r>
                      <a:r>
                        <a:rPr lang="en-US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 30</a:t>
                      </a: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篇文章信息添加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·</a:t>
                      </a:r>
                      <a:r>
                        <a:rPr lang="en-US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 30</a:t>
                      </a: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个商品信息添加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· 一个首页</a:t>
                      </a:r>
                      <a:r>
                        <a:rPr lang="en-US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banner</a:t>
                      </a: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制作（</a:t>
                      </a:r>
                      <a:r>
                        <a:rPr lang="en-US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张图片轮换或</a:t>
                      </a:r>
                      <a:r>
                        <a:rPr lang="en-US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Flash</a:t>
                      </a: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展示（手绘和</a:t>
                      </a:r>
                      <a:r>
                        <a:rPr lang="en-US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3D</a:t>
                      </a: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除外））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· 双语网站（中、英或繁体）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· 系统预置功能及操作模块多达</a:t>
                      </a:r>
                      <a:r>
                        <a:rPr lang="en-US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300</a:t>
                      </a: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种以上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· 网站会员</a:t>
                      </a:r>
                      <a:r>
                        <a:rPr lang="zh-CN" sz="1600" kern="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管理系统</a:t>
                      </a:r>
                      <a:endParaRPr lang="zh-CN" sz="1600" kern="100" dirty="0">
                        <a:solidFill>
                          <a:schemeClr val="tx1">
                            <a:lumMod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1633" marR="6163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549275"/>
            <a:ext cx="5110162" cy="719138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价格体系</a:t>
            </a:r>
            <a:endParaRPr lang="uk-UA" b="1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6" y="2786058"/>
            <a:ext cx="4929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</a:t>
            </a:r>
          </a:p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  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000100" y="1357298"/>
          <a:ext cx="7358114" cy="4572034"/>
        </p:xfrm>
        <a:graphic>
          <a:graphicData uri="http://schemas.openxmlformats.org/drawingml/2006/table">
            <a:tbl>
              <a:tblPr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tblPr>
              <a:tblGrid>
                <a:gridCol w="977134"/>
                <a:gridCol w="1584141"/>
                <a:gridCol w="1598946"/>
                <a:gridCol w="1598946"/>
                <a:gridCol w="1598947"/>
              </a:tblGrid>
              <a:tr h="58479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>
                          <a:solidFill>
                            <a:srgbClr val="004EA2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企业标准型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rgbClr val="004EA2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企业高级型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rgbClr val="004EA2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企业尊贵型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5847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新购价格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原价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sngStrike">
                          <a:solidFill>
                            <a:srgbClr val="0D0D0D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3980</a:t>
                      </a:r>
                      <a:endParaRPr lang="zh-CN" altLang="en-US" sz="1600" b="1" i="0" u="none" strike="noStrike">
                        <a:solidFill>
                          <a:srgbClr val="0D0D0D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sngStrike">
                          <a:solidFill>
                            <a:srgbClr val="0D0D0D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5980</a:t>
                      </a:r>
                      <a:endParaRPr lang="zh-CN" altLang="en-US" sz="1600" b="1" i="0" u="none" strike="noStrike">
                        <a:solidFill>
                          <a:srgbClr val="0D0D0D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sngStrike">
                          <a:solidFill>
                            <a:srgbClr val="0D0D0D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9980</a:t>
                      </a:r>
                      <a:endParaRPr lang="zh-CN" altLang="en-US" sz="1600" b="1" i="0" u="none" strike="noStrike">
                        <a:solidFill>
                          <a:srgbClr val="0D0D0D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5316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抢先体验价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2980</a:t>
                      </a:r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（第一年）</a:t>
                      </a:r>
                      <a:endParaRPr lang="zh-CN" altLang="en-US" sz="1600" b="1" i="0" u="none" strike="noStrike">
                        <a:solidFill>
                          <a:srgbClr val="FF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4980</a:t>
                      </a:r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（第一年）</a:t>
                      </a:r>
                      <a:endParaRPr lang="zh-CN" altLang="en-US" sz="1600" b="1" i="0" u="none" strike="noStrike">
                        <a:solidFill>
                          <a:srgbClr val="FF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8980</a:t>
                      </a:r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（第一年）</a:t>
                      </a:r>
                      <a:endParaRPr lang="zh-CN" altLang="en-US" sz="1600" b="1" i="0" u="none" strike="noStrike">
                        <a:solidFill>
                          <a:srgbClr val="FF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53163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续费价格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980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1980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2980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58479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多年优惠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三年优惠价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sngStrike" dirty="0">
                          <a:solidFill>
                            <a:srgbClr val="0D0D0D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4980</a:t>
                      </a:r>
                      <a:endParaRPr lang="zh-CN" altLang="en-US" sz="1600" b="1" i="0" u="none" strike="noStrike" dirty="0">
                        <a:solidFill>
                          <a:srgbClr val="0D0D0D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sngStrike">
                          <a:solidFill>
                            <a:srgbClr val="0D0D0D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7980</a:t>
                      </a:r>
                      <a:endParaRPr lang="zh-CN" altLang="en-US" sz="1600" b="1" i="0" u="none" strike="noStrike">
                        <a:solidFill>
                          <a:srgbClr val="0D0D0D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sngStrike">
                          <a:solidFill>
                            <a:srgbClr val="0D0D0D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12980</a:t>
                      </a:r>
                      <a:endParaRPr lang="zh-CN" altLang="en-US" sz="1600" b="1" i="0" u="none" strike="noStrike">
                        <a:solidFill>
                          <a:srgbClr val="0D0D0D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58479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抢先体验价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3980</a:t>
                      </a:r>
                      <a:r>
                        <a:rPr lang="zh-CN" altLang="en-US" sz="1600" b="0" i="0" u="none" strike="noStrike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 省</a:t>
                      </a:r>
                      <a:r>
                        <a:rPr lang="en-US" altLang="zh-CN" sz="1600" b="0" i="0" u="none" strike="noStrike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960</a:t>
                      </a:r>
                      <a:endParaRPr lang="zh-CN" altLang="en-US" sz="1600" b="1" i="0" u="none" strike="noStrike">
                        <a:solidFill>
                          <a:srgbClr val="FF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6980</a:t>
                      </a:r>
                      <a:r>
                        <a:rPr lang="zh-CN" altLang="en-US" sz="1600" b="0" i="0" u="none" strike="noStrike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 省</a:t>
                      </a:r>
                      <a:r>
                        <a:rPr lang="en-US" altLang="zh-CN" sz="1600" b="0" i="0" u="none" strike="noStrike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1960</a:t>
                      </a:r>
                      <a:endParaRPr lang="zh-CN" altLang="en-US" sz="1600" b="1" i="0" u="none" strike="noStrike">
                        <a:solidFill>
                          <a:srgbClr val="FF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11980</a:t>
                      </a:r>
                      <a:r>
                        <a:rPr lang="zh-CN" altLang="en-US" sz="1600" b="0" i="0" u="none" strike="noStrike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 省</a:t>
                      </a:r>
                      <a:r>
                        <a:rPr lang="en-US" altLang="zh-CN" sz="1600" b="0" i="0" u="none" strike="noStrike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2960</a:t>
                      </a:r>
                      <a:endParaRPr lang="zh-CN" altLang="en-US" sz="1600" b="1" i="0" u="none" strike="noStrike">
                        <a:solidFill>
                          <a:srgbClr val="FF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58479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五年优惠价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sngStrike">
                          <a:solidFill>
                            <a:srgbClr val="0D0D0D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5980</a:t>
                      </a:r>
                      <a:endParaRPr lang="zh-CN" altLang="en-US" sz="1600" b="1" i="0" u="none" strike="noStrike">
                        <a:solidFill>
                          <a:srgbClr val="0D0D0D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sngStrike">
                          <a:solidFill>
                            <a:srgbClr val="0D0D0D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9980</a:t>
                      </a:r>
                      <a:endParaRPr lang="zh-CN" altLang="en-US" sz="1600" b="1" i="0" u="none" strike="noStrike">
                        <a:solidFill>
                          <a:srgbClr val="0D0D0D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sngStrike">
                          <a:solidFill>
                            <a:srgbClr val="0D0D0D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15980</a:t>
                      </a:r>
                      <a:endParaRPr lang="zh-CN" altLang="en-US" sz="1600" b="1" i="0" u="none" strike="noStrike">
                        <a:solidFill>
                          <a:srgbClr val="0D0D0D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58479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抢先体验价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4980</a:t>
                      </a:r>
                      <a:r>
                        <a:rPr lang="zh-CN" altLang="en-US" sz="1600" b="0" i="0" u="none" strike="noStrike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 省</a:t>
                      </a:r>
                      <a:r>
                        <a:rPr lang="en-US" altLang="zh-CN" sz="1600" b="0" i="0" u="none" strike="noStrike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1920</a:t>
                      </a:r>
                      <a:endParaRPr lang="zh-CN" altLang="en-US" sz="1600" b="1" i="0" u="none" strike="noStrike">
                        <a:solidFill>
                          <a:srgbClr val="FF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8980</a:t>
                      </a:r>
                      <a:r>
                        <a:rPr lang="zh-CN" altLang="en-US" sz="1600" b="0" i="0" u="none" strike="noStrike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 省</a:t>
                      </a:r>
                      <a:r>
                        <a:rPr lang="en-US" altLang="zh-CN" sz="1600" b="0" i="0" u="none" strike="noStrike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3920</a:t>
                      </a:r>
                      <a:endParaRPr lang="zh-CN" altLang="en-US" sz="1600" b="1" i="0" u="none" strike="noStrike">
                        <a:solidFill>
                          <a:srgbClr val="FF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14980</a:t>
                      </a:r>
                      <a:r>
                        <a:rPr lang="zh-CN" altLang="en-US" sz="1600" b="0" i="0" u="none" strike="noStrike" dirty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 省</a:t>
                      </a:r>
                      <a:r>
                        <a:rPr lang="en-US" altLang="zh-CN" sz="1600" b="0" i="0" u="none" strike="noStrike" dirty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5920</a:t>
                      </a:r>
                      <a:endParaRPr lang="zh-CN" altLang="en-US" sz="1600" b="1" i="0" u="none" strike="noStrike" dirty="0">
                        <a:solidFill>
                          <a:srgbClr val="FF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00100" y="6060064"/>
            <a:ext cx="464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i="1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注：该价格包含同年限服务器费用</a:t>
            </a:r>
            <a:endParaRPr lang="zh-CN" altLang="en-US" i="1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549275"/>
            <a:ext cx="5110162" cy="719138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我们的作品</a:t>
            </a:r>
            <a:endParaRPr lang="uk-UA" b="1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6" y="2786058"/>
            <a:ext cx="4929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</a:t>
            </a:r>
          </a:p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  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3" name="图片 12" descr="iPowerCas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8662" y="1214422"/>
            <a:ext cx="3626856" cy="35696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图片 13" descr="untitle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14876" y="2786058"/>
            <a:ext cx="4010841" cy="34393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矩形 14"/>
          <p:cNvSpPr/>
          <p:nvPr/>
        </p:nvSpPr>
        <p:spPr>
          <a:xfrm>
            <a:off x="4786314" y="1785926"/>
            <a:ext cx="2437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iPowerCase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---</a:t>
            </a:r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标准版</a:t>
            </a:r>
            <a:endParaRPr lang="zh-CN" altLang="en-US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28596" y="5429264"/>
            <a:ext cx="4176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北京正元祺会展服务有限公司</a:t>
            </a:r>
            <a:r>
              <a:rPr lang="en-US" altLang="zh-CN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---</a:t>
            </a:r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标准版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549275"/>
            <a:ext cx="5110162" cy="719138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我们的作品</a:t>
            </a:r>
            <a:endParaRPr lang="uk-UA" b="1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6" y="2786058"/>
            <a:ext cx="4929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</a:t>
            </a:r>
          </a:p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  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3" name="图片 12" descr="iPowerCas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4347" y="1428736"/>
            <a:ext cx="4284917" cy="25003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图片 13" descr="untitl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6182" y="3643314"/>
            <a:ext cx="4676319" cy="27860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矩形 14"/>
          <p:cNvSpPr/>
          <p:nvPr/>
        </p:nvSpPr>
        <p:spPr>
          <a:xfrm>
            <a:off x="5143504" y="2345288"/>
            <a:ext cx="1636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瑞克</a:t>
            </a:r>
            <a:r>
              <a:rPr lang="en-US" altLang="zh-CN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---</a:t>
            </a:r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高级版</a:t>
            </a:r>
          </a:p>
        </p:txBody>
      </p:sp>
      <p:sp>
        <p:nvSpPr>
          <p:cNvPr id="17" name="矩形 16"/>
          <p:cNvSpPr/>
          <p:nvPr/>
        </p:nvSpPr>
        <p:spPr>
          <a:xfrm>
            <a:off x="285720" y="5143512"/>
            <a:ext cx="3483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和君国际投资有限公司</a:t>
            </a:r>
            <a:r>
              <a:rPr lang="en-US" altLang="zh-CN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---</a:t>
            </a:r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高级版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549275"/>
            <a:ext cx="5110162" cy="719138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我们的作品</a:t>
            </a:r>
            <a:endParaRPr lang="uk-UA" b="1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4" name="图片 13" descr="untitl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29124" y="2714620"/>
            <a:ext cx="4000528" cy="39827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矩形 14"/>
          <p:cNvSpPr/>
          <p:nvPr/>
        </p:nvSpPr>
        <p:spPr>
          <a:xfrm>
            <a:off x="1500166" y="6000768"/>
            <a:ext cx="2791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全聚德和平门店</a:t>
            </a:r>
            <a:r>
              <a:rPr lang="en-US" altLang="zh-CN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---</a:t>
            </a:r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尊贵版</a:t>
            </a:r>
          </a:p>
        </p:txBody>
      </p:sp>
      <p:sp>
        <p:nvSpPr>
          <p:cNvPr id="17" name="矩形 16"/>
          <p:cNvSpPr/>
          <p:nvPr/>
        </p:nvSpPr>
        <p:spPr>
          <a:xfrm>
            <a:off x="4500562" y="1714488"/>
            <a:ext cx="2098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花家怡园</a:t>
            </a:r>
            <a:r>
              <a:rPr lang="en-US" altLang="zh-CN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---</a:t>
            </a:r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尊贵版</a:t>
            </a:r>
          </a:p>
        </p:txBody>
      </p:sp>
      <p:pic>
        <p:nvPicPr>
          <p:cNvPr id="13" name="图片 12" descr="iPowerCas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5786" y="1357298"/>
            <a:ext cx="3500462" cy="43973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549275"/>
            <a:ext cx="5110162" cy="719138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功能列表</a:t>
            </a:r>
            <a:endParaRPr lang="uk-UA" b="1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6" y="2786058"/>
            <a:ext cx="4929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</a:t>
            </a:r>
          </a:p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  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357160" y="1214422"/>
          <a:ext cx="8429682" cy="5523624"/>
        </p:xfrm>
        <a:graphic>
          <a:graphicData uri="http://schemas.openxmlformats.org/drawingml/2006/table">
            <a:tbl>
              <a:tblPr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tblPr>
              <a:tblGrid>
                <a:gridCol w="1676537"/>
                <a:gridCol w="1676537"/>
                <a:gridCol w="1692203"/>
                <a:gridCol w="1692203"/>
                <a:gridCol w="1692202"/>
              </a:tblGrid>
              <a:tr h="42862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>
                          <a:solidFill>
                            <a:srgbClr val="004EA2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企业标准型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rgbClr val="004EA2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企业高级型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rgbClr val="004EA2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企业尊贵型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35961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适用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初创型企业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成长型企业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中等或较大规模企业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71922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网站以展示公司及公司的服务产品等信息为主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对网站的设计和功能有较高要求，有会员，论坛等功能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外贸型企业，对网站的设计和功能要求很高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8173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基本配置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语言版本</a:t>
                      </a:r>
                      <a:r>
                        <a:rPr lang="en-US" altLang="zh-CN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(</a:t>
                      </a:r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中、英或繁体</a:t>
                      </a:r>
                      <a:r>
                        <a:rPr lang="en-US" altLang="zh-CN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)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单语版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单语版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双语版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3269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会员管理系统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×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326920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网站功能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产品展示系统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47948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文章（新闻）发布系统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47948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图片展示系统（相册）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52307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在线投票系统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52307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炫酷图文效果（多图切换）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34871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图片水印</a:t>
                      </a:r>
                      <a:r>
                        <a:rPr lang="en-US" sz="1600" b="0" i="1" u="none" strike="noStrike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new</a:t>
                      </a:r>
                      <a:endParaRPr lang="en-US" sz="1600" b="0" i="0" u="none" strike="noStrike">
                        <a:solidFill>
                          <a:srgbClr val="333333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8610" marR="8610" marT="86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549275"/>
            <a:ext cx="5110162" cy="719138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功能列表</a:t>
            </a:r>
            <a:endParaRPr lang="uk-UA" b="1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6" y="2786058"/>
            <a:ext cx="4929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</a:t>
            </a:r>
          </a:p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  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28596" y="1285860"/>
          <a:ext cx="8215371" cy="4880061"/>
        </p:xfrm>
        <a:graphic>
          <a:graphicData uri="http://schemas.openxmlformats.org/drawingml/2006/table">
            <a:tbl>
              <a:tblPr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tblPr>
              <a:tblGrid>
                <a:gridCol w="1090975"/>
                <a:gridCol w="1768702"/>
                <a:gridCol w="1785231"/>
                <a:gridCol w="1785231"/>
                <a:gridCol w="1785232"/>
              </a:tblGrid>
              <a:tr h="42862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rgbClr val="004EA2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企业标准型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rgbClr val="004EA2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企业高级型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rgbClr val="004EA2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企业尊贵型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94809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网站功能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静态化页面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29480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站内搜索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3324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计数器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3324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留言板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48765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产品多条件检索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×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97530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在线</a:t>
                      </a:r>
                      <a:r>
                        <a:rPr lang="en-US" altLang="zh-CN" sz="1600" b="0" i="0" u="none" strike="noStrike" dirty="0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QQ</a:t>
                      </a:r>
                      <a:r>
                        <a:rPr lang="zh-CN" altLang="en-US" sz="1600" b="0" i="0" u="none" strike="noStrike" dirty="0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（</a:t>
                      </a:r>
                      <a:r>
                        <a:rPr lang="en-US" altLang="zh-CN" sz="1600" b="0" i="0" u="none" strike="noStrike" dirty="0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MSN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、淘</a:t>
                      </a:r>
                      <a:r>
                        <a:rPr lang="zh-CN" altLang="en-US" sz="1600" b="0" i="0" u="none" strike="noStrike" dirty="0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宝旺旺）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24382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文件下载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（限</a:t>
                      </a:r>
                      <a:r>
                        <a:rPr lang="en-US" altLang="zh-CN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50</a:t>
                      </a:r>
                      <a:r>
                        <a:rPr 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M）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（限</a:t>
                      </a:r>
                      <a:r>
                        <a:rPr lang="en-US" altLang="zh-CN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100</a:t>
                      </a:r>
                      <a:r>
                        <a:rPr 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M）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（限</a:t>
                      </a:r>
                      <a:r>
                        <a:rPr lang="en-US" altLang="zh-CN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100</a:t>
                      </a:r>
                      <a:r>
                        <a:rPr 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M）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48765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管理员权限分级系统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48765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图片库管理系统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48765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文章（新闻）库管理系统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007" marR="9007" marT="9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549275"/>
            <a:ext cx="5110162" cy="719138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功能列表</a:t>
            </a:r>
            <a:endParaRPr lang="uk-UA" b="1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6" y="2786058"/>
            <a:ext cx="4929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</a:t>
            </a:r>
          </a:p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  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500034" y="1285860"/>
          <a:ext cx="8143932" cy="4824763"/>
        </p:xfrm>
        <a:graphic>
          <a:graphicData uri="http://schemas.openxmlformats.org/drawingml/2006/table">
            <a:tbl>
              <a:tblPr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tblPr>
              <a:tblGrid>
                <a:gridCol w="1081488"/>
                <a:gridCol w="1753321"/>
                <a:gridCol w="1769707"/>
                <a:gridCol w="1769707"/>
                <a:gridCol w="1769709"/>
              </a:tblGrid>
              <a:tr h="50006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rgbClr val="004EA2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企业标准型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rgbClr val="004EA2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企业高级型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rgbClr val="004EA2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企业尊贵型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511523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后台管理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产品库管理系统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34876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留言管理系统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34876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页面管理系统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34876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表单管理系统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51152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网站备份系统</a:t>
                      </a:r>
                      <a:r>
                        <a:rPr lang="en-US" altLang="zh-CN" sz="1600" b="0" i="1" u="none" strike="noStrike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new</a:t>
                      </a:r>
                      <a:endParaRPr lang="zh-CN" altLang="en-US" sz="1600" b="0" i="0" u="none" strike="noStrike">
                        <a:solidFill>
                          <a:srgbClr val="333333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34876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快捷登录</a:t>
                      </a:r>
                      <a:r>
                        <a:rPr lang="en-US" sz="1600" b="0" i="1" u="none" strike="noStrike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new</a:t>
                      </a:r>
                      <a:endParaRPr lang="en-US" sz="1600" b="0" i="0" u="none" strike="noStrike">
                        <a:solidFill>
                          <a:srgbClr val="333333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×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34876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增值服务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网页分享</a:t>
                      </a:r>
                      <a:r>
                        <a:rPr lang="en-US" sz="1600" b="0" i="1" u="none" strike="noStrike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new</a:t>
                      </a:r>
                      <a:endParaRPr lang="en-US" sz="1600" b="0" i="0" u="none" strike="noStrike">
                        <a:solidFill>
                          <a:srgbClr val="333333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34876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动态地图标注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34876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免费赠送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流量统计系统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34876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天气预报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51152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SEO（</a:t>
                      </a:r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搜索引擎优化）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333333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549275"/>
            <a:ext cx="5110162" cy="719138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售后服务</a:t>
            </a:r>
            <a:endParaRPr lang="uk-UA" b="1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6" y="2786058"/>
            <a:ext cx="4929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</a:t>
            </a:r>
          </a:p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  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6323" name="Picture 3" descr="http://static.51mgc.com/producthtml/img/A00402_ICO_0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3143248"/>
            <a:ext cx="1178727" cy="785818"/>
          </a:xfrm>
          <a:prstGeom prst="rect">
            <a:avLst/>
          </a:prstGeom>
          <a:noFill/>
        </p:spPr>
      </p:pic>
      <p:pic>
        <p:nvPicPr>
          <p:cNvPr id="56324" name="Picture 4" descr="http://static.51mgc.com/producthtml/img/A00402_ICO_0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00100" y="4476758"/>
            <a:ext cx="1214446" cy="809630"/>
          </a:xfrm>
          <a:prstGeom prst="rect">
            <a:avLst/>
          </a:prstGeom>
          <a:noFill/>
        </p:spPr>
      </p:pic>
      <p:pic>
        <p:nvPicPr>
          <p:cNvPr id="56322" name="Picture 2" descr="http://static.51mgc.com/producthtml/img/A00402_ICO_01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00100" y="1643050"/>
            <a:ext cx="1143008" cy="1143008"/>
          </a:xfrm>
          <a:prstGeom prst="rect">
            <a:avLst/>
          </a:prstGeom>
          <a:noFill/>
        </p:spPr>
      </p:pic>
      <p:sp>
        <p:nvSpPr>
          <p:cNvPr id="56325" name="Rectangle 5"/>
          <p:cNvSpPr>
            <a:spLocks noChangeArrowheads="1"/>
          </p:cNvSpPr>
          <p:nvPr/>
        </p:nvSpPr>
        <p:spPr bwMode="auto">
          <a:xfrm>
            <a:off x="2285984" y="1643050"/>
            <a:ext cx="5572164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16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网站自动升级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企业</a:t>
            </a:r>
            <a: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标准网站会定期进行网站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bug</a:t>
            </a:r>
            <a: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修复、功能升级，您不需要任何费用，也不需要做任何调整即可在网站管理后台享受到升级的新功能。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600" b="0" i="0" u="none" strike="noStrike" cap="none" normalizeH="0" baseline="0" dirty="0" smtClean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56326" name="Rectangle 6"/>
          <p:cNvSpPr>
            <a:spLocks noChangeArrowheads="1"/>
          </p:cNvSpPr>
          <p:nvPr/>
        </p:nvSpPr>
        <p:spPr bwMode="auto">
          <a:xfrm>
            <a:off x="2285984" y="3071810"/>
            <a:ext cx="5572164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7*24</a:t>
            </a:r>
            <a:r>
              <a:rPr kumimoji="0" lang="zh-CN" sz="16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小时售后服务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万网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"</a:t>
            </a:r>
            <a: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亚太区最佳客服中心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"</a:t>
            </a:r>
            <a: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团队提供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7x24</a:t>
            </a:r>
            <a: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小时的客户服务，给您即时准确的问题解答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600" b="0" i="0" u="none" strike="noStrike" cap="none" normalizeH="0" baseline="0" dirty="0" smtClean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56327" name="Rectangle 7"/>
          <p:cNvSpPr>
            <a:spLocks noChangeArrowheads="1"/>
          </p:cNvSpPr>
          <p:nvPr/>
        </p:nvSpPr>
        <p:spPr bwMode="auto">
          <a:xfrm>
            <a:off x="2357422" y="4444379"/>
            <a:ext cx="5500726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365</a:t>
            </a:r>
            <a:r>
              <a:rPr kumimoji="0" lang="zh-CN" sz="16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天保运行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万网运行团队构建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365</a:t>
            </a:r>
            <a: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天不间断，高可靠技术的运营保障体系，保障网站安全运行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600" b="0" i="0" u="none" strike="noStrike" cap="none" normalizeH="0" baseline="0" dirty="0" smtClean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549275"/>
            <a:ext cx="5110162" cy="719138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开始之前，请您思考</a:t>
            </a:r>
            <a:endParaRPr lang="uk-UA" b="1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14744" y="2285992"/>
            <a:ext cx="4357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建设企业网站，您最关注的是？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00430" y="2786058"/>
            <a:ext cx="492919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性价比        网站设计</a:t>
            </a:r>
            <a:r>
              <a:rPr lang="en-US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开发周期</a:t>
            </a:r>
            <a:endParaRPr lang="en-US" altLang="zh-CN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       功能模块      网站维护</a:t>
            </a:r>
            <a:r>
              <a:rPr lang="en-US" altLang="zh-CN" dirty="0" smtClean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zh-CN" altLang="en-US" dirty="0" smtClean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安全稳定</a:t>
            </a:r>
            <a:endParaRPr lang="en-US" altLang="zh-CN" dirty="0" smtClean="0">
              <a:solidFill>
                <a:schemeClr val="tx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售后服务       </a:t>
            </a:r>
            <a:r>
              <a:rPr lang="en-US" altLang="zh-CN" dirty="0" smtClean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SEO       </a:t>
            </a:r>
            <a:r>
              <a:rPr lang="zh-CN" altLang="en-US" dirty="0" smtClean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网站运营</a:t>
            </a:r>
          </a:p>
          <a:p>
            <a:r>
              <a:rPr lang="zh-CN" altLang="en-US" dirty="0" smtClean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</a:t>
            </a:r>
          </a:p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  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" name="图片 9" descr="Mypsd_32016_201104080026560001B副本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0100" y="1928802"/>
            <a:ext cx="2717093" cy="27860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549275"/>
            <a:ext cx="5110162" cy="719138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了解更多</a:t>
            </a:r>
            <a:endParaRPr lang="uk-UA" b="1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6" y="2786058"/>
            <a:ext cx="4929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</a:t>
            </a:r>
          </a:p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  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0100" y="2598003"/>
            <a:ext cx="7358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请咨询您的客户经理</a:t>
            </a:r>
            <a:endParaRPr lang="en-US" altLang="zh-CN" sz="2400" dirty="0" smtClean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或拨打售前咨询电话</a:t>
            </a:r>
            <a:r>
              <a:rPr lang="en-US" altLang="zh-CN" sz="2400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400-600-3456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549275"/>
            <a:ext cx="5110162" cy="719138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建设企业网站</a:t>
            </a:r>
            <a:endParaRPr lang="uk-UA" b="1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6" y="2786058"/>
            <a:ext cx="4929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</a:t>
            </a:r>
          </a:p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  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0100" y="2629911"/>
            <a:ext cx="7358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你也可以从万网开始</a:t>
            </a:r>
            <a:endParaRPr lang="zh-CN" altLang="en-US" sz="3200" b="1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549275"/>
            <a:ext cx="5110162" cy="719138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那么</a:t>
            </a:r>
            <a:r>
              <a:rPr lang="en-US" altLang="zh-CN" b="1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uk-UA" b="1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00496" y="2285992"/>
            <a:ext cx="4357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选择建站产品，您最担心的是？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6" y="2786058"/>
            <a:ext cx="49291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建站报价不透明      网站设计不满意</a:t>
            </a:r>
            <a:endParaRPr lang="en-US" altLang="zh-CN" dirty="0" smtClean="0">
              <a:solidFill>
                <a:schemeClr val="tx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 </a:t>
            </a:r>
            <a:r>
              <a:rPr lang="zh-CN" altLang="en-US" dirty="0" smtClean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制作周期一拖再拖    网站功能无法实现</a:t>
            </a:r>
            <a:endParaRPr lang="en-US" altLang="zh-CN" dirty="0" smtClean="0">
              <a:solidFill>
                <a:schemeClr val="tx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网站访问不稳定     售后服务没有保障</a:t>
            </a:r>
            <a:endParaRPr lang="en-US" altLang="zh-CN" dirty="0" smtClean="0">
              <a:solidFill>
                <a:schemeClr val="tx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  </a:t>
            </a:r>
            <a:r>
              <a:rPr lang="zh-CN" altLang="en-US" dirty="0" smtClean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网站运营？   更是无从谈起</a:t>
            </a:r>
            <a:r>
              <a:rPr lang="en-US" altLang="zh-CN" dirty="0" smtClean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dirty="0" smtClean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</a:t>
            </a:r>
          </a:p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  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图片 7" descr="QQ截图2012103120063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86" y="2357430"/>
            <a:ext cx="3205086" cy="22431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549275"/>
            <a:ext cx="5110162" cy="719138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怎么办？</a:t>
            </a:r>
            <a:endParaRPr lang="uk-UA" b="1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85918" y="2786058"/>
            <a:ext cx="5500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您是否期待一款值得信赖的网建产品？</a:t>
            </a:r>
            <a:endParaRPr lang="zh-CN" altLang="en-US" sz="2400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6" y="2786058"/>
            <a:ext cx="4929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</a:t>
            </a:r>
          </a:p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  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QQ截图2012103113584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19" y="2071678"/>
            <a:ext cx="4415987" cy="2857520"/>
          </a:xfrm>
          <a:prstGeom prst="rect">
            <a:avLst/>
          </a:prstGeom>
        </p:spPr>
      </p:pic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549275"/>
            <a:ext cx="5110162" cy="719138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我们为您带来了什么？</a:t>
            </a:r>
            <a:endParaRPr lang="uk-UA" b="1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6" y="2786058"/>
            <a:ext cx="4929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</a:t>
            </a:r>
          </a:p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  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3643314"/>
            <a:ext cx="3929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更省时 更省力 更省心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0" y="2857496"/>
            <a:ext cx="4214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企业标准网站</a:t>
            </a:r>
            <a:endParaRPr lang="zh-CN" altLang="en-US" sz="3600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QQ截图2012103113584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24" y="1928802"/>
            <a:ext cx="3740911" cy="3128973"/>
          </a:xfrm>
          <a:prstGeom prst="rect">
            <a:avLst/>
          </a:prstGeom>
        </p:spPr>
      </p:pic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549275"/>
            <a:ext cx="5110162" cy="719138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我们可以</a:t>
            </a:r>
            <a:endParaRPr lang="uk-UA" b="1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6" y="2786058"/>
            <a:ext cx="4929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</a:t>
            </a:r>
          </a:p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  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57686" y="3357562"/>
            <a:ext cx="392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服务流程全面升级，网站制作由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20</a:t>
            </a:r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个工作日精简到仅需个工作日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57686" y="2643182"/>
            <a:ext cx="4214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3600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工作日交付网站 </a:t>
            </a:r>
            <a:endParaRPr lang="zh-CN" altLang="en-US" sz="3600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QQ截图2012103113584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24" y="1643050"/>
            <a:ext cx="4037761" cy="3180872"/>
          </a:xfrm>
          <a:prstGeom prst="rect">
            <a:avLst/>
          </a:prstGeom>
        </p:spPr>
      </p:pic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549275"/>
            <a:ext cx="5110162" cy="719138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我们提供</a:t>
            </a:r>
            <a:endParaRPr lang="uk-UA" b="1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6" y="2786058"/>
            <a:ext cx="4929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</a:t>
            </a:r>
          </a:p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  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224" y="3357562"/>
            <a:ext cx="392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资深设计师一对一服务 满足您的个性化需求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7224" y="2643182"/>
            <a:ext cx="4214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精美设计量身定制  </a:t>
            </a:r>
            <a:endParaRPr lang="zh-CN" altLang="en-US" sz="3600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QQ截图2012103113584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00174"/>
            <a:ext cx="9144000" cy="1643074"/>
          </a:xfrm>
          <a:prstGeom prst="rect">
            <a:avLst/>
          </a:prstGeom>
        </p:spPr>
      </p:pic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549275"/>
            <a:ext cx="5110162" cy="719138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我们拥有</a:t>
            </a:r>
            <a:endParaRPr lang="uk-UA" b="1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43108" y="3929066"/>
            <a:ext cx="5000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上百种功能模块，满足您全方位网站需求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57422" y="3214686"/>
            <a:ext cx="4214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功能强大应用灵活  </a:t>
            </a:r>
            <a:endParaRPr lang="zh-CN" altLang="en-US" sz="3600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QQ截图2012103113584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6" y="1857364"/>
            <a:ext cx="4037761" cy="2918381"/>
          </a:xfrm>
          <a:prstGeom prst="rect">
            <a:avLst/>
          </a:prstGeom>
        </p:spPr>
      </p:pic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549275"/>
            <a:ext cx="5110162" cy="719138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我们具备</a:t>
            </a:r>
            <a:endParaRPr lang="uk-UA" b="1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6" y="2786058"/>
            <a:ext cx="4929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</a:t>
            </a:r>
          </a:p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  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43372" y="3357562"/>
            <a:ext cx="392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可视化后台拖拽化修改所见即所得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43372" y="2643182"/>
            <a:ext cx="4214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操作简单方便维护 </a:t>
            </a:r>
            <a:endParaRPr lang="zh-CN" altLang="en-US" sz="3600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中国万网PPT模板_1NEW">
  <a:themeElements>
    <a:clrScheme name="">
      <a:dk1>
        <a:srgbClr val="777777"/>
      </a:dk1>
      <a:lt1>
        <a:srgbClr val="FFFFFF"/>
      </a:lt1>
      <a:dk2>
        <a:srgbClr val="4D4D4D"/>
      </a:dk2>
      <a:lt2>
        <a:srgbClr val="780001"/>
      </a:lt2>
      <a:accent1>
        <a:srgbClr val="DDDDDD"/>
      </a:accent1>
      <a:accent2>
        <a:srgbClr val="FF2D2D"/>
      </a:accent2>
      <a:accent3>
        <a:srgbClr val="FFFFFF"/>
      </a:accent3>
      <a:accent4>
        <a:srgbClr val="656565"/>
      </a:accent4>
      <a:accent5>
        <a:srgbClr val="EBEBEB"/>
      </a:accent5>
      <a:accent6>
        <a:srgbClr val="E72828"/>
      </a:accent6>
      <a:hlink>
        <a:srgbClr val="D00000"/>
      </a:hlink>
      <a:folHlink>
        <a:srgbClr val="DDDDDD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4D4D4D"/>
        </a:dk2>
        <a:lt2>
          <a:srgbClr val="11163C"/>
        </a:lt2>
        <a:accent1>
          <a:srgbClr val="212B53"/>
        </a:accent1>
        <a:accent2>
          <a:srgbClr val="364481"/>
        </a:accent2>
        <a:accent3>
          <a:srgbClr val="FFFFFF"/>
        </a:accent3>
        <a:accent4>
          <a:srgbClr val="404040"/>
        </a:accent4>
        <a:accent5>
          <a:srgbClr val="ABACB3"/>
        </a:accent5>
        <a:accent6>
          <a:srgbClr val="303D74"/>
        </a:accent6>
        <a:hlink>
          <a:srgbClr val="3E498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4D4D4D"/>
        </a:dk2>
        <a:lt2>
          <a:srgbClr val="0D254C"/>
        </a:lt2>
        <a:accent1>
          <a:srgbClr val="1F3F6F"/>
        </a:accent1>
        <a:accent2>
          <a:srgbClr val="3C68A2"/>
        </a:accent2>
        <a:accent3>
          <a:srgbClr val="FFFFFF"/>
        </a:accent3>
        <a:accent4>
          <a:srgbClr val="404040"/>
        </a:accent4>
        <a:accent5>
          <a:srgbClr val="ABAFBB"/>
        </a:accent5>
        <a:accent6>
          <a:srgbClr val="355E92"/>
        </a:accent6>
        <a:hlink>
          <a:srgbClr val="28529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4D4D4D"/>
        </a:dk2>
        <a:lt2>
          <a:srgbClr val="363B45"/>
        </a:lt2>
        <a:accent1>
          <a:srgbClr val="A99D9B"/>
        </a:accent1>
        <a:accent2>
          <a:srgbClr val="565A66"/>
        </a:accent2>
        <a:accent3>
          <a:srgbClr val="FFFFFF"/>
        </a:accent3>
        <a:accent4>
          <a:srgbClr val="404040"/>
        </a:accent4>
        <a:accent5>
          <a:srgbClr val="D1CCCB"/>
        </a:accent5>
        <a:accent6>
          <a:srgbClr val="4D515C"/>
        </a:accent6>
        <a:hlink>
          <a:srgbClr val="92715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B26920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D5B9AB"/>
        </a:accent5>
        <a:accent6>
          <a:srgbClr val="64727F"/>
        </a:accent6>
        <a:hlink>
          <a:srgbClr val="EDD023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9BB6EE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CBD7F5"/>
        </a:accent5>
        <a:accent6>
          <a:srgbClr val="64727F"/>
        </a:accent6>
        <a:hlink>
          <a:srgbClr val="84AAF3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4D4D4D"/>
        </a:dk2>
        <a:lt2>
          <a:srgbClr val="40494F"/>
        </a:lt2>
        <a:accent1>
          <a:srgbClr val="6D7D8A"/>
        </a:accent1>
        <a:accent2>
          <a:srgbClr val="A7A7A7"/>
        </a:accent2>
        <a:accent3>
          <a:srgbClr val="FFFFFF"/>
        </a:accent3>
        <a:accent4>
          <a:srgbClr val="404040"/>
        </a:accent4>
        <a:accent5>
          <a:srgbClr val="BABFC4"/>
        </a:accent5>
        <a:accent6>
          <a:srgbClr val="979797"/>
        </a:accent6>
        <a:hlink>
          <a:srgbClr val="82828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4D4D4D"/>
        </a:dk2>
        <a:lt2>
          <a:srgbClr val="454D52"/>
        </a:lt2>
        <a:accent1>
          <a:srgbClr val="7D8B97"/>
        </a:accent1>
        <a:accent2>
          <a:srgbClr val="CBCBCB"/>
        </a:accent2>
        <a:accent3>
          <a:srgbClr val="FFFFFF"/>
        </a:accent3>
        <a:accent4>
          <a:srgbClr val="404040"/>
        </a:accent4>
        <a:accent5>
          <a:srgbClr val="BFC4C9"/>
        </a:accent5>
        <a:accent6>
          <a:srgbClr val="B8B8B8"/>
        </a:accent6>
        <a:hlink>
          <a:srgbClr val="5158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4D4D4D"/>
        </a:dk2>
        <a:lt2>
          <a:srgbClr val="393939"/>
        </a:lt2>
        <a:accent1>
          <a:srgbClr val="858585"/>
        </a:accent1>
        <a:accent2>
          <a:srgbClr val="939393"/>
        </a:accent2>
        <a:accent3>
          <a:srgbClr val="FFFFFF"/>
        </a:accent3>
        <a:accent4>
          <a:srgbClr val="404040"/>
        </a:accent4>
        <a:accent5>
          <a:srgbClr val="C2C2C2"/>
        </a:accent5>
        <a:accent6>
          <a:srgbClr val="858585"/>
        </a:accent6>
        <a:hlink>
          <a:srgbClr val="6969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4D4D4D"/>
        </a:dk2>
        <a:lt2>
          <a:srgbClr val="4F5054"/>
        </a:lt2>
        <a:accent1>
          <a:srgbClr val="7E7F8E"/>
        </a:accent1>
        <a:accent2>
          <a:srgbClr val="C0C1C5"/>
        </a:accent2>
        <a:accent3>
          <a:srgbClr val="FFFFFF"/>
        </a:accent3>
        <a:accent4>
          <a:srgbClr val="404040"/>
        </a:accent4>
        <a:accent5>
          <a:srgbClr val="C0C0C6"/>
        </a:accent5>
        <a:accent6>
          <a:srgbClr val="AEAFB2"/>
        </a:accent6>
        <a:hlink>
          <a:srgbClr val="ACAFB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4D4D4D"/>
        </a:dk2>
        <a:lt2>
          <a:srgbClr val="85978F"/>
        </a:lt2>
        <a:accent1>
          <a:srgbClr val="9DA499"/>
        </a:accent1>
        <a:accent2>
          <a:srgbClr val="A5B9BA"/>
        </a:accent2>
        <a:accent3>
          <a:srgbClr val="FFFFFF"/>
        </a:accent3>
        <a:accent4>
          <a:srgbClr val="404040"/>
        </a:accent4>
        <a:accent5>
          <a:srgbClr val="CCCFCA"/>
        </a:accent5>
        <a:accent6>
          <a:srgbClr val="95A7A8"/>
        </a:accent6>
        <a:hlink>
          <a:srgbClr val="C6CCC6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4D4D4D"/>
        </a:dk2>
        <a:lt2>
          <a:srgbClr val="484847"/>
        </a:lt2>
        <a:accent1>
          <a:srgbClr val="7C7C74"/>
        </a:accent1>
        <a:accent2>
          <a:srgbClr val="AFB2AA"/>
        </a:accent2>
        <a:accent3>
          <a:srgbClr val="FFFFFF"/>
        </a:accent3>
        <a:accent4>
          <a:srgbClr val="404040"/>
        </a:accent4>
        <a:accent5>
          <a:srgbClr val="BFBFBC"/>
        </a:accent5>
        <a:accent6>
          <a:srgbClr val="9EA19A"/>
        </a:accent6>
        <a:hlink>
          <a:srgbClr val="D4D2C6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4D4D4D"/>
        </a:dk2>
        <a:lt2>
          <a:srgbClr val="101216"/>
        </a:lt2>
        <a:accent1>
          <a:srgbClr val="7C7C74"/>
        </a:accent1>
        <a:accent2>
          <a:srgbClr val="878577"/>
        </a:accent2>
        <a:accent3>
          <a:srgbClr val="FFFFFF"/>
        </a:accent3>
        <a:accent4>
          <a:srgbClr val="404040"/>
        </a:accent4>
        <a:accent5>
          <a:srgbClr val="BFBFBC"/>
        </a:accent5>
        <a:accent6>
          <a:srgbClr val="7A786B"/>
        </a:accent6>
        <a:hlink>
          <a:srgbClr val="D4D2C6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3">
        <a:dk1>
          <a:srgbClr val="4D4D4D"/>
        </a:dk1>
        <a:lt1>
          <a:srgbClr val="FFFFFF"/>
        </a:lt1>
        <a:dk2>
          <a:srgbClr val="4D4D4D"/>
        </a:dk2>
        <a:lt2>
          <a:srgbClr val="393939"/>
        </a:lt2>
        <a:accent1>
          <a:srgbClr val="858585"/>
        </a:accent1>
        <a:accent2>
          <a:srgbClr val="939393"/>
        </a:accent2>
        <a:accent3>
          <a:srgbClr val="FFFFFF"/>
        </a:accent3>
        <a:accent4>
          <a:srgbClr val="404040"/>
        </a:accent4>
        <a:accent5>
          <a:srgbClr val="C2C2C2"/>
        </a:accent5>
        <a:accent6>
          <a:srgbClr val="858585"/>
        </a:accent6>
        <a:hlink>
          <a:srgbClr val="49751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4">
        <a:dk1>
          <a:srgbClr val="4D4D4D"/>
        </a:dk1>
        <a:lt1>
          <a:srgbClr val="FFFFFF"/>
        </a:lt1>
        <a:dk2>
          <a:srgbClr val="4D4D4D"/>
        </a:dk2>
        <a:lt2>
          <a:srgbClr val="080808"/>
        </a:lt2>
        <a:accent1>
          <a:srgbClr val="858585"/>
        </a:accent1>
        <a:accent2>
          <a:srgbClr val="939393"/>
        </a:accent2>
        <a:accent3>
          <a:srgbClr val="FFFFFF"/>
        </a:accent3>
        <a:accent4>
          <a:srgbClr val="404040"/>
        </a:accent4>
        <a:accent5>
          <a:srgbClr val="C2C2C2"/>
        </a:accent5>
        <a:accent6>
          <a:srgbClr val="858585"/>
        </a:accent6>
        <a:hlink>
          <a:srgbClr val="6969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5">
        <a:dk1>
          <a:srgbClr val="4D4D4D"/>
        </a:dk1>
        <a:lt1>
          <a:srgbClr val="FFFFFF"/>
        </a:lt1>
        <a:dk2>
          <a:srgbClr val="4D4D4D"/>
        </a:dk2>
        <a:lt2>
          <a:srgbClr val="4F5054"/>
        </a:lt2>
        <a:accent1>
          <a:srgbClr val="7E7F8E"/>
        </a:accent1>
        <a:accent2>
          <a:srgbClr val="DDDDDF"/>
        </a:accent2>
        <a:accent3>
          <a:srgbClr val="FFFFFF"/>
        </a:accent3>
        <a:accent4>
          <a:srgbClr val="404040"/>
        </a:accent4>
        <a:accent5>
          <a:srgbClr val="C0C0C6"/>
        </a:accent5>
        <a:accent6>
          <a:srgbClr val="C8C8CA"/>
        </a:accent6>
        <a:hlink>
          <a:srgbClr val="ACAFB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6">
        <a:dk1>
          <a:srgbClr val="4D4D4D"/>
        </a:dk1>
        <a:lt1>
          <a:srgbClr val="FFFFFF"/>
        </a:lt1>
        <a:dk2>
          <a:srgbClr val="4D4D4D"/>
        </a:dk2>
        <a:lt2>
          <a:srgbClr val="4F5054"/>
        </a:lt2>
        <a:accent1>
          <a:srgbClr val="CACACA"/>
        </a:accent1>
        <a:accent2>
          <a:srgbClr val="E7E7E5"/>
        </a:accent2>
        <a:accent3>
          <a:srgbClr val="FFFFFF"/>
        </a:accent3>
        <a:accent4>
          <a:srgbClr val="404040"/>
        </a:accent4>
        <a:accent5>
          <a:srgbClr val="E1E1E1"/>
        </a:accent5>
        <a:accent6>
          <a:srgbClr val="D1D1CF"/>
        </a:accent6>
        <a:hlink>
          <a:srgbClr val="CCCBC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中国万网PPT模板_1NEW</Template>
  <TotalTime>379</TotalTime>
  <Words>1042</Words>
  <Application>Microsoft Office PowerPoint</Application>
  <PresentationFormat>全屏显示(4:3)</PresentationFormat>
  <Paragraphs>324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6" baseType="lpstr">
      <vt:lpstr>宋体</vt:lpstr>
      <vt:lpstr>微软雅黑</vt:lpstr>
      <vt:lpstr>Arial</vt:lpstr>
      <vt:lpstr>Times New Roman</vt:lpstr>
      <vt:lpstr>中国万网PPT模板_1NEW</vt:lpstr>
      <vt:lpstr>PowerPoint 演示文稿</vt:lpstr>
      <vt:lpstr>开始之前，请您思考</vt:lpstr>
      <vt:lpstr>那么……</vt:lpstr>
      <vt:lpstr>怎么办？</vt:lpstr>
      <vt:lpstr>我们为您带来了什么？</vt:lpstr>
      <vt:lpstr>我们可以</vt:lpstr>
      <vt:lpstr>我们提供</vt:lpstr>
      <vt:lpstr>我们拥有</vt:lpstr>
      <vt:lpstr>我们具备</vt:lpstr>
      <vt:lpstr>我们承诺</vt:lpstr>
      <vt:lpstr>三种建站方案适合不同企业</vt:lpstr>
      <vt:lpstr>价格体系</vt:lpstr>
      <vt:lpstr>我们的作品</vt:lpstr>
      <vt:lpstr>我们的作品</vt:lpstr>
      <vt:lpstr>我们的作品</vt:lpstr>
      <vt:lpstr>功能列表</vt:lpstr>
      <vt:lpstr>功能列表</vt:lpstr>
      <vt:lpstr>功能列表</vt:lpstr>
      <vt:lpstr>售后服务</vt:lpstr>
      <vt:lpstr>了解更多</vt:lpstr>
      <vt:lpstr>建设企业网站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shenlei</dc:creator>
  <cp:lastModifiedBy>sunshubin</cp:lastModifiedBy>
  <cp:revision>46</cp:revision>
  <dcterms:created xsi:type="dcterms:W3CDTF">2012-10-31T05:17:19Z</dcterms:created>
  <dcterms:modified xsi:type="dcterms:W3CDTF">2013-03-11T06:40:27Z</dcterms:modified>
</cp:coreProperties>
</file>